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850" r:id="rId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336062" y="44624"/>
            <a:ext cx="11520578" cy="404664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/>
              <a:t>마스터 부제목 스타일 편집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508060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393630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직사각형 9">
            <a:extLst>
              <a:ext uri="{FF2B5EF4-FFF2-40B4-BE49-F238E27FC236}">
                <a16:creationId xmlns:a16="http://schemas.microsoft.com/office/drawing/2014/main" id="{4661414F-63F6-4A4E-B081-535DE08B35E2}"/>
              </a:ext>
            </a:extLst>
          </p:cNvPr>
          <p:cNvSpPr>
            <a:spLocks noChangeArrowheads="1"/>
          </p:cNvSpPr>
          <p:nvPr userDrawn="1"/>
        </p:nvSpPr>
        <p:spPr bwMode="auto">
          <a:xfrm flipV="1">
            <a:off x="0" y="44450"/>
            <a:ext cx="12192000" cy="431800"/>
          </a:xfrm>
          <a:prstGeom prst="rect">
            <a:avLst/>
          </a:prstGeom>
          <a:solidFill>
            <a:srgbClr val="0099CC"/>
          </a:solidFill>
          <a:ln>
            <a:noFill/>
          </a:ln>
          <a:extLst/>
        </p:spPr>
        <p:txBody>
          <a:bodyPr wrap="none" anchor="ctr"/>
          <a:lstStyle>
            <a:lvl1pPr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marL="742950" indent="-28575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2pPr>
            <a:lvl3pPr marL="1143000" indent="-22860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3pPr>
            <a:lvl4pPr marL="1600200" indent="-22860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4pPr>
            <a:lvl5pPr marL="2057400" indent="-22860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9pPr>
          </a:lstStyle>
          <a:p>
            <a:pPr eaLnBrk="1" hangingPunct="1">
              <a:defRPr/>
            </a:pPr>
            <a:endParaRPr lang="ko-KR" altLang="en-US" sz="1000"/>
          </a:p>
        </p:txBody>
      </p:sp>
      <p:sp>
        <p:nvSpPr>
          <p:cNvPr id="987139" name="Text Box 3">
            <a:extLst>
              <a:ext uri="{FF2B5EF4-FFF2-40B4-BE49-F238E27FC236}">
                <a16:creationId xmlns:a16="http://schemas.microsoft.com/office/drawing/2014/main" id="{FD337217-5F0D-4175-9BB8-A13E69B3712A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5566509" y="6608763"/>
            <a:ext cx="1051169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marL="742950" indent="-28575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2pPr>
            <a:lvl3pPr marL="1143000" indent="-22860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3pPr>
            <a:lvl4pPr marL="1600200" indent="-22860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4pPr>
            <a:lvl5pPr marL="2057400" indent="-22860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ko-KR" sz="8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-</a:t>
            </a:r>
            <a:fld id="{482936E6-F081-4C0A-B50E-6D7DA510CFEF}" type="slidenum">
              <a:rPr lang="en-US" altLang="ko-KR" sz="8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pPr algn="ctr" eaLnBrk="1" hangingPunct="1">
                <a:spcBef>
                  <a:spcPct val="50000"/>
                </a:spcBef>
              </a:pPr>
              <a:t>‹#›</a:t>
            </a:fld>
            <a:r>
              <a:rPr lang="en-US" altLang="ko-KR" sz="8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-</a:t>
            </a:r>
          </a:p>
        </p:txBody>
      </p:sp>
      <p:sp>
        <p:nvSpPr>
          <p:cNvPr id="2054" name="직사각형 1">
            <a:extLst>
              <a:ext uri="{FF2B5EF4-FFF2-40B4-BE49-F238E27FC236}">
                <a16:creationId xmlns:a16="http://schemas.microsoft.com/office/drawing/2014/main" id="{ED82C28D-A33A-4D61-B2B5-18EA0B619840}"/>
              </a:ext>
            </a:extLst>
          </p:cNvPr>
          <p:cNvSpPr>
            <a:spLocks noChangeArrowheads="1"/>
          </p:cNvSpPr>
          <p:nvPr userDrawn="1"/>
        </p:nvSpPr>
        <p:spPr bwMode="auto">
          <a:xfrm flipV="1">
            <a:off x="336062" y="6551614"/>
            <a:ext cx="11514016" cy="46037"/>
          </a:xfrm>
          <a:prstGeom prst="rect">
            <a:avLst/>
          </a:prstGeom>
          <a:solidFill>
            <a:srgbClr val="99CCFF"/>
          </a:solidFill>
          <a:ln>
            <a:noFill/>
          </a:ln>
          <a:extLst/>
        </p:spPr>
        <p:txBody>
          <a:bodyPr wrap="none" anchor="ctr"/>
          <a:lstStyle>
            <a:lvl1pPr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marL="742950" indent="-28575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2pPr>
            <a:lvl3pPr marL="1143000" indent="-22860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3pPr>
            <a:lvl4pPr marL="1600200" indent="-22860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4pPr>
            <a:lvl5pPr marL="2057400" indent="-22860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9pPr>
          </a:lstStyle>
          <a:p>
            <a:pPr eaLnBrk="1" hangingPunct="1">
              <a:defRPr/>
            </a:pPr>
            <a:endParaRPr lang="ko-KR" altLang="en-US" sz="1000"/>
          </a:p>
        </p:txBody>
      </p:sp>
      <p:sp>
        <p:nvSpPr>
          <p:cNvPr id="2055" name="직사각형 11">
            <a:extLst>
              <a:ext uri="{FF2B5EF4-FFF2-40B4-BE49-F238E27FC236}">
                <a16:creationId xmlns:a16="http://schemas.microsoft.com/office/drawing/2014/main" id="{B40AFFB5-E0D1-4DE6-9AB1-8A20278088DD}"/>
              </a:ext>
            </a:extLst>
          </p:cNvPr>
          <p:cNvSpPr>
            <a:spLocks noChangeArrowheads="1"/>
          </p:cNvSpPr>
          <p:nvPr userDrawn="1"/>
        </p:nvSpPr>
        <p:spPr bwMode="auto">
          <a:xfrm flipV="1">
            <a:off x="0" y="-26988"/>
            <a:ext cx="12192000" cy="46038"/>
          </a:xfrm>
          <a:prstGeom prst="rect">
            <a:avLst/>
          </a:prstGeom>
          <a:solidFill>
            <a:srgbClr val="0099CC"/>
          </a:solidFill>
          <a:ln>
            <a:noFill/>
          </a:ln>
          <a:extLst/>
        </p:spPr>
        <p:txBody>
          <a:bodyPr wrap="none" anchor="ctr"/>
          <a:lstStyle>
            <a:lvl1pPr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marL="742950" indent="-28575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2pPr>
            <a:lvl3pPr marL="1143000" indent="-22860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3pPr>
            <a:lvl4pPr marL="1600200" indent="-22860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4pPr>
            <a:lvl5pPr marL="2057400" indent="-22860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9pPr>
          </a:lstStyle>
          <a:p>
            <a:pPr eaLnBrk="1" hangingPunct="1">
              <a:defRPr/>
            </a:pPr>
            <a:endParaRPr lang="ko-KR" altLang="en-US" sz="1000"/>
          </a:p>
        </p:txBody>
      </p:sp>
    </p:spTree>
    <p:extLst>
      <p:ext uri="{BB962C8B-B14F-4D97-AF65-F5344CB8AC3E}">
        <p14:creationId xmlns:p14="http://schemas.microsoft.com/office/powerpoint/2010/main" val="20866995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</p:sldLayoutIdLst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맑은 고딕" pitchFamily="50" charset="-127"/>
          <a:ea typeface="맑은 고딕" pitchFamily="50" charset="-127"/>
          <a:cs typeface="+mj-cs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맑은 고딕" pitchFamily="50" charset="-127"/>
          <a:ea typeface="맑은 고딕" pitchFamily="50" charset="-127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맑은 고딕" pitchFamily="50" charset="-127"/>
          <a:ea typeface="맑은 고딕" pitchFamily="50" charset="-127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맑은 고딕" pitchFamily="50" charset="-127"/>
          <a:ea typeface="맑은 고딕" pitchFamily="50" charset="-127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맑은 고딕" pitchFamily="50" charset="-127"/>
          <a:ea typeface="맑은 고딕" pitchFamily="50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180975" indent="-180975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1200">
          <a:solidFill>
            <a:schemeClr val="tx1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542925" indent="-182563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12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marL="895350" indent="-173038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12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marL="1257300" indent="-182563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12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marL="1619250" indent="-182563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12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2076450" indent="-182563" algn="l" rtl="0" fontAlgn="base" latinLnBrk="1">
        <a:spcBef>
          <a:spcPct val="20000"/>
        </a:spcBef>
        <a:spcAft>
          <a:spcPct val="0"/>
        </a:spcAft>
        <a:buChar char="•"/>
        <a:defRPr kumimoji="1" sz="1200">
          <a:solidFill>
            <a:schemeClr val="tx1"/>
          </a:solidFill>
          <a:latin typeface="+mn-lt"/>
          <a:ea typeface="+mn-ea"/>
        </a:defRPr>
      </a:lvl6pPr>
      <a:lvl7pPr marL="2533650" indent="-182563" algn="l" rtl="0" fontAlgn="base" latinLnBrk="1">
        <a:spcBef>
          <a:spcPct val="20000"/>
        </a:spcBef>
        <a:spcAft>
          <a:spcPct val="0"/>
        </a:spcAft>
        <a:buChar char="•"/>
        <a:defRPr kumimoji="1" sz="1200">
          <a:solidFill>
            <a:schemeClr val="tx1"/>
          </a:solidFill>
          <a:latin typeface="+mn-lt"/>
          <a:ea typeface="+mn-ea"/>
        </a:defRPr>
      </a:lvl7pPr>
      <a:lvl8pPr marL="2990850" indent="-182563" algn="l" rtl="0" fontAlgn="base" latinLnBrk="1">
        <a:spcBef>
          <a:spcPct val="20000"/>
        </a:spcBef>
        <a:spcAft>
          <a:spcPct val="0"/>
        </a:spcAft>
        <a:buChar char="•"/>
        <a:defRPr kumimoji="1" sz="1200">
          <a:solidFill>
            <a:schemeClr val="tx1"/>
          </a:solidFill>
          <a:latin typeface="+mn-lt"/>
          <a:ea typeface="+mn-ea"/>
        </a:defRPr>
      </a:lvl8pPr>
      <a:lvl9pPr marL="3448050" indent="-182563" algn="l" rtl="0" fontAlgn="base" latinLnBrk="1">
        <a:spcBef>
          <a:spcPct val="20000"/>
        </a:spcBef>
        <a:spcAft>
          <a:spcPct val="0"/>
        </a:spcAft>
        <a:buChar char="•"/>
        <a:defRPr kumimoji="1" sz="12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korean.net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" name="Group 5">
            <a:extLst>
              <a:ext uri="{FF2B5EF4-FFF2-40B4-BE49-F238E27FC236}">
                <a16:creationId xmlns:a16="http://schemas.microsoft.com/office/drawing/2014/main" id="{6367381C-79FB-40DD-87E8-26047061E5B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685530"/>
              </p:ext>
            </p:extLst>
          </p:nvPr>
        </p:nvGraphicFramePr>
        <p:xfrm>
          <a:off x="1487488" y="549276"/>
          <a:ext cx="9144000" cy="3740207"/>
        </p:xfrm>
        <a:graphic>
          <a:graphicData uri="http://schemas.openxmlformats.org/drawingml/2006/table">
            <a:tbl>
              <a:tblPr/>
              <a:tblGrid>
                <a:gridCol w="1008062">
                  <a:extLst>
                    <a:ext uri="{9D8B030D-6E8A-4147-A177-3AD203B41FA5}">
                      <a16:colId xmlns:a16="http://schemas.microsoft.com/office/drawing/2014/main" val="2836924661"/>
                    </a:ext>
                  </a:extLst>
                </a:gridCol>
                <a:gridCol w="8135938">
                  <a:extLst>
                    <a:ext uri="{9D8B030D-6E8A-4147-A177-3AD203B41FA5}">
                      <a16:colId xmlns:a16="http://schemas.microsoft.com/office/drawing/2014/main" val="2602607862"/>
                    </a:ext>
                  </a:extLst>
                </a:gridCol>
              </a:tblGrid>
              <a:tr h="284163">
                <a:tc gridSpan="2"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altLang="ko-KR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37" marR="91437" marT="45734" marB="45734" anchor="ctr" horzOverflow="overflow">
                    <a:lnL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83994323"/>
                  </a:ext>
                </a:extLst>
              </a:tr>
              <a:tr h="1222375">
                <a:tc>
                  <a:txBody>
                    <a:bodyPr/>
                    <a:lstStyle>
                      <a:lvl1pPr marL="2286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228600" marR="0" lvl="0" indent="-228600" algn="ctr" defTabSz="914400" rtl="0" eaLnBrk="1" fontAlgn="ctr" latinLnBrk="1" hangingPunct="1">
                        <a:lnSpc>
                          <a:spcPct val="2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ja-JP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団体</a:t>
                      </a:r>
                      <a:endParaRPr kumimoji="1" lang="en-US" altLang="ko-KR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Yu Gothic" panose="020B0400000000000000" pitchFamily="34" charset="-128"/>
                        <a:ea typeface="Yu Gothic" panose="020B0400000000000000" pitchFamily="34" charset="-128"/>
                      </a:endParaRPr>
                    </a:p>
                  </a:txBody>
                  <a:tcPr marL="91437" marR="91437" marT="45734" marB="45734" anchor="ctr" horzOverflow="overflow">
                    <a:lnL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171450" indent="-1714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171450" marR="0" lvl="0" indent="-17145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altLang="ko-KR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37" marR="91437" marT="45734" marB="45734" anchor="ctr" horzOverflow="overflow">
                    <a:lnL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93086219"/>
                  </a:ext>
                </a:extLst>
              </a:tr>
              <a:tr h="582613"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91437" marR="91437" marT="45734" marB="45734" anchor="ctr" horzOverflow="overflow">
                    <a:lnL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171450" indent="-1714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171450" marR="0" lvl="0" indent="-17145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ja-JP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コリアンネット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hlinkClick r:id="rId2"/>
                        </a:rPr>
                        <a:t>www.korean.net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</a:t>
                      </a:r>
                      <a:r>
                        <a:rPr kumimoji="0" lang="ja-JP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接続および個人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ID </a:t>
                      </a:r>
                      <a:r>
                        <a:rPr kumimoji="0" lang="ja-JP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ログイン</a:t>
                      </a:r>
                      <a:endParaRPr kumimoji="0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Yu Gothic" panose="020B0400000000000000" pitchFamily="34" charset="-128"/>
                        <a:ea typeface="Yu Gothic" panose="020B0400000000000000" pitchFamily="34" charset="-128"/>
                      </a:endParaRPr>
                    </a:p>
                    <a:p>
                      <a:pPr marL="171450" marR="0" lvl="0" indent="-17145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※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kumimoji="0" lang="ja-JP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既に加入している場合には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 </a:t>
                      </a:r>
                      <a:r>
                        <a:rPr kumimoji="0" lang="ja-JP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使用中の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ID/PW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kumimoji="0" lang="ja-JP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使用</a:t>
                      </a: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Yu Gothic" panose="020B0400000000000000" pitchFamily="34" charset="-128"/>
                        <a:ea typeface="맑은 고딕" panose="020B0503020000020004" pitchFamily="50" charset="-127"/>
                      </a:endParaRPr>
                    </a:p>
                  </a:txBody>
                  <a:tcPr marL="91437" marR="91437" marT="45734" marB="45734" anchor="ctr" horzOverflow="overflow">
                    <a:lnL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31882321"/>
                  </a:ext>
                </a:extLst>
              </a:tr>
              <a:tr h="431800"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2.1</a:t>
                      </a:r>
                    </a:p>
                  </a:txBody>
                  <a:tcPr marL="91437" marR="91437" marT="45734" marB="45734" anchor="ctr" horzOverflow="overflow">
                    <a:lnL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171450" indent="-1714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171450" marR="0" lvl="0" indent="-17145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ja-JP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コリアンネットメイン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&gt; </a:t>
                      </a:r>
                      <a:r>
                        <a:rPr kumimoji="0" lang="ja-JP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在外同胞支援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&gt; </a:t>
                      </a:r>
                      <a:r>
                        <a:rPr kumimoji="0" lang="ja-JP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財団事業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&gt; </a:t>
                      </a:r>
                      <a:r>
                        <a:rPr kumimoji="0" lang="ja-JP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招請事業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&gt; </a:t>
                      </a:r>
                      <a:r>
                        <a:rPr kumimoji="0" lang="ja-JP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該当事業選択後、下段の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“</a:t>
                      </a:r>
                      <a:r>
                        <a:rPr kumimoji="0" lang="ja-JP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申請する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” </a:t>
                      </a:r>
                      <a:r>
                        <a:rPr kumimoji="0" lang="ja-JP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ボタンクリック</a:t>
                      </a:r>
                      <a:endParaRPr kumimoji="0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Yu Gothic" panose="020B0400000000000000" pitchFamily="34" charset="-128"/>
                        <a:ea typeface="Yu Gothic" panose="020B0400000000000000" pitchFamily="34" charset="-128"/>
                      </a:endParaRPr>
                    </a:p>
                  </a:txBody>
                  <a:tcPr marL="91437" marR="91437" marT="45734" marB="45734" anchor="ctr" horzOverflow="overflow">
                    <a:lnL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4676911"/>
                  </a:ext>
                </a:extLst>
              </a:tr>
              <a:tr h="579438"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2.2</a:t>
                      </a:r>
                    </a:p>
                  </a:txBody>
                  <a:tcPr marL="91437" marR="91437" marT="45734" marB="45734" anchor="ctr" horzOverflow="overflow">
                    <a:lnL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171450" indent="-1714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171450" marR="0" lvl="0" indent="-17145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ja-JP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申請書作成する際、臨時保存が可能なため随時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“</a:t>
                      </a:r>
                      <a:r>
                        <a:rPr kumimoji="0" lang="ja-JP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臨時保存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”, </a:t>
                      </a:r>
                      <a:r>
                        <a:rPr kumimoji="0" lang="ja-JP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全ての必要項目入力完了後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“</a:t>
                      </a:r>
                      <a:r>
                        <a:rPr kumimoji="0" lang="ja-JP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保存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”</a:t>
                      </a:r>
                    </a:p>
                    <a:p>
                      <a:pPr marL="171450" marR="0" lvl="0" indent="-17145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 - </a:t>
                      </a:r>
                      <a:r>
                        <a:rPr kumimoji="0" lang="ja-JP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提出期間内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“</a:t>
                      </a:r>
                      <a:r>
                        <a:rPr kumimoji="0" lang="ja-JP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申請完了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”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kumimoji="0" lang="ja-JP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の状態の前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(</a:t>
                      </a:r>
                      <a:r>
                        <a:rPr kumimoji="0" lang="ja-JP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保存状態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)</a:t>
                      </a:r>
                      <a:r>
                        <a:rPr kumimoji="0" lang="ja-JP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までは申請書の修正可能</a:t>
                      </a:r>
                      <a:endParaRPr kumimoji="0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Yu Gothic" panose="020B0400000000000000" pitchFamily="34" charset="-128"/>
                        <a:ea typeface="Yu Gothic" panose="020B0400000000000000" pitchFamily="34" charset="-128"/>
                      </a:endParaRPr>
                    </a:p>
                    <a:p>
                      <a:pPr marL="171450" marR="0" lvl="0" indent="-17145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    (</a:t>
                      </a:r>
                      <a:r>
                        <a:rPr kumimoji="0" lang="ja-JP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ログイン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&gt; </a:t>
                      </a:r>
                      <a:r>
                        <a:rPr kumimoji="0" lang="ja-JP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マイページ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&gt; </a:t>
                      </a:r>
                      <a:r>
                        <a:rPr kumimoji="0" lang="ja-JP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事業申請管理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&gt; </a:t>
                      </a:r>
                      <a:r>
                        <a:rPr kumimoji="0" lang="ja-JP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財団事業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&gt; </a:t>
                      </a:r>
                      <a:r>
                        <a:rPr kumimoji="0" lang="ja-JP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申請する事業名選択後、下段の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“</a:t>
                      </a:r>
                      <a:r>
                        <a:rPr kumimoji="0" lang="ja-JP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修正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”</a:t>
                      </a:r>
                      <a:r>
                        <a:rPr kumimoji="0" lang="ja-JP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ボタンクリック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)</a:t>
                      </a:r>
                    </a:p>
                  </a:txBody>
                  <a:tcPr marL="91437" marR="91437" marT="45734" marB="45734" anchor="ctr" horzOverflow="overflow">
                    <a:lnL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07751961"/>
                  </a:ext>
                </a:extLst>
              </a:tr>
              <a:tr h="579438"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</a:p>
                  </a:txBody>
                  <a:tcPr marL="91437" marR="91437" marT="45734" marB="45734" anchor="ctr" horzOverflow="overflow">
                    <a:lnL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171450" indent="-1714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171450" marR="0" lvl="0" indent="-17145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ja-JP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保存された申請書を最終確認後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“</a:t>
                      </a:r>
                      <a:r>
                        <a:rPr kumimoji="0" lang="ja-JP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申請完了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”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kumimoji="0" lang="ja-JP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ボタンクリック</a:t>
                      </a:r>
                      <a:endParaRPr kumimoji="0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Yu Gothic" panose="020B0400000000000000" pitchFamily="34" charset="-128"/>
                        <a:ea typeface="Yu Gothic" panose="020B0400000000000000" pitchFamily="34" charset="-128"/>
                      </a:endParaRPr>
                    </a:p>
                    <a:p>
                      <a:pPr marL="171450" marR="0" lvl="0" indent="-17145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- ‘</a:t>
                      </a:r>
                      <a:r>
                        <a:rPr kumimoji="0" lang="ja-JP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申請完了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’ </a:t>
                      </a:r>
                      <a:r>
                        <a:rPr kumimoji="0" lang="ja-JP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ボタンをクリックする際オンラインで申請書が提出されるため、別途で出力及び公館提出不要</a:t>
                      </a:r>
                      <a:endParaRPr kumimoji="0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Yu Gothic" panose="020B0400000000000000" pitchFamily="34" charset="-128"/>
                        <a:ea typeface="Yu Gothic" panose="020B0400000000000000" pitchFamily="34" charset="-128"/>
                      </a:endParaRPr>
                    </a:p>
                    <a:p>
                      <a:pPr marL="171450" marR="0" lvl="0" indent="-17145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- </a:t>
                      </a:r>
                      <a:r>
                        <a:rPr kumimoji="0" lang="ja-JP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ログイン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&gt; </a:t>
                      </a:r>
                      <a:r>
                        <a:rPr kumimoji="0" lang="ja-JP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マイページ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&gt; </a:t>
                      </a:r>
                      <a:r>
                        <a:rPr kumimoji="0" lang="ja-JP" alt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事業</a:t>
                      </a:r>
                      <a:r>
                        <a:rPr kumimoji="0" lang="ja-JP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Yu Gothic" panose="020B0400000000000000" pitchFamily="34" charset="-128"/>
                        </a:rPr>
                        <a:t>申請管理で提出した申請書確認可能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Yu Gothic" panose="020B0400000000000000" pitchFamily="34" charset="-128"/>
                          <a:ea typeface="맑은 고딕" panose="020B0503020000020004" pitchFamily="50" charset="-127"/>
                        </a:rPr>
          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          </a:r>
                      <a:endParaRPr kumimoji="0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Yu Gothic" panose="020B0400000000000000" pitchFamily="34" charset="-128"/>
                        <a:ea typeface="Yu Gothic" panose="020B0400000000000000" pitchFamily="34" charset="-128"/>
                      </a:endParaRPr>
                    </a:p>
                  </a:txBody>
                  <a:tcPr marL="91437" marR="91437" marT="45734" marB="45734" anchor="ctr" horzOverflow="overflow">
                    <a:lnL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64144554"/>
                  </a:ext>
                </a:extLst>
              </a:tr>
            </a:tbl>
          </a:graphicData>
        </a:graphic>
      </p:graphicFrame>
      <p:grpSp>
        <p:nvGrpSpPr>
          <p:cNvPr id="6168" name="그룹 82">
            <a:extLst>
              <a:ext uri="{FF2B5EF4-FFF2-40B4-BE49-F238E27FC236}">
                <a16:creationId xmlns:a16="http://schemas.microsoft.com/office/drawing/2014/main" id="{BF7E380A-770D-41C6-8203-83FF433E5BF8}"/>
              </a:ext>
            </a:extLst>
          </p:cNvPr>
          <p:cNvGrpSpPr>
            <a:grpSpLocks/>
          </p:cNvGrpSpPr>
          <p:nvPr/>
        </p:nvGrpSpPr>
        <p:grpSpPr bwMode="auto">
          <a:xfrm>
            <a:off x="2711450" y="981076"/>
            <a:ext cx="7704138" cy="1008063"/>
            <a:chOff x="1784648" y="2236513"/>
            <a:chExt cx="7560840" cy="1172504"/>
          </a:xfrm>
        </p:grpSpPr>
        <p:grpSp>
          <p:nvGrpSpPr>
            <p:cNvPr id="2" name="그룹 77">
              <a:extLst>
                <a:ext uri="{FF2B5EF4-FFF2-40B4-BE49-F238E27FC236}">
                  <a16:creationId xmlns:a16="http://schemas.microsoft.com/office/drawing/2014/main" id="{B4F969D7-3FE6-404C-8EE3-7223C7B5B13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784648" y="2236513"/>
              <a:ext cx="7560840" cy="1172504"/>
              <a:chOff x="1712640" y="1344710"/>
              <a:chExt cx="7560840" cy="1172504"/>
            </a:xfrm>
          </p:grpSpPr>
          <p:sp>
            <p:nvSpPr>
              <p:cNvPr id="70" name="모서리가 둥근 직사각형 69">
                <a:extLst>
                  <a:ext uri="{FF2B5EF4-FFF2-40B4-BE49-F238E27FC236}">
                    <a16:creationId xmlns:a16="http://schemas.microsoft.com/office/drawing/2014/main" id="{89A66C60-0008-4273-94E5-8A29BD50414D}"/>
                  </a:ext>
                </a:extLst>
              </p:cNvPr>
              <p:cNvSpPr/>
              <p:nvPr/>
            </p:nvSpPr>
            <p:spPr>
              <a:xfrm>
                <a:off x="1712640" y="1344710"/>
                <a:ext cx="7560840" cy="1172504"/>
              </a:xfrm>
              <a:prstGeom prst="roundRect">
                <a:avLst/>
              </a:prstGeom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anchor="ctr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0" fontAlgn="base" latinLnBrk="0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1000">
                  <a:solidFill>
                    <a:srgbClr val="000000"/>
                  </a:solidFill>
                  <a:latin typeface="굴림"/>
                  <a:ea typeface="굴림"/>
                </a:endParaRPr>
              </a:p>
            </p:txBody>
          </p:sp>
          <p:sp>
            <p:nvSpPr>
              <p:cNvPr id="71" name="모서리가 둥근 직사각형 70">
                <a:extLst>
                  <a:ext uri="{FF2B5EF4-FFF2-40B4-BE49-F238E27FC236}">
                    <a16:creationId xmlns:a16="http://schemas.microsoft.com/office/drawing/2014/main" id="{DE1A2075-E2DD-4E9E-8564-3EAEC6AA03E9}"/>
                  </a:ext>
                </a:extLst>
              </p:cNvPr>
              <p:cNvSpPr/>
              <p:nvPr/>
            </p:nvSpPr>
            <p:spPr bwMode="auto">
              <a:xfrm>
                <a:off x="1827930" y="1579211"/>
                <a:ext cx="1296233" cy="686884"/>
              </a:xfrm>
              <a:prstGeom prst="roundRect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0" fontAlgn="base" latinLnBrk="0" hangingPunct="0">
                  <a:lnSpc>
                    <a:spcPct val="150000"/>
                  </a:lnSpc>
                  <a:spcAft>
                    <a:spcPct val="0"/>
                  </a:spcAft>
                  <a:defRPr/>
                </a:pPr>
                <a:r>
                  <a:rPr kumimoji="1" lang="ja-JP" altLang="en-US" sz="1050" b="1" dirty="0">
                    <a:solidFill>
                      <a:srgbClr val="000000"/>
                    </a:solidFill>
                    <a:latin typeface="Yu Gothic" panose="020B0400000000000000" pitchFamily="34" charset="-128"/>
                    <a:ea typeface="Yu Gothic" panose="020B0400000000000000" pitchFamily="34" charset="-128"/>
                  </a:rPr>
                  <a:t>個人</a:t>
                </a:r>
                <a:r>
                  <a:rPr kumimoji="1" lang="en-US" altLang="ko-KR" sz="1050" b="1" dirty="0">
                    <a:solidFill>
                      <a:srgbClr val="000000"/>
                    </a:solidFill>
                    <a:latin typeface="HY동녘M" pitchFamily="18" charset="-127"/>
                    <a:ea typeface="HY동녘M" pitchFamily="18" charset="-127"/>
                  </a:rPr>
                  <a:t>ID</a:t>
                </a:r>
                <a:r>
                  <a:rPr kumimoji="1" lang="ko-KR" altLang="en-US" sz="1050" b="1" dirty="0">
                    <a:solidFill>
                      <a:srgbClr val="000000"/>
                    </a:solidFill>
                    <a:latin typeface="HY동녘M" pitchFamily="18" charset="-127"/>
                    <a:ea typeface="HY동녘M" pitchFamily="18" charset="-127"/>
                  </a:rPr>
                  <a:t> </a:t>
                </a:r>
                <a:r>
                  <a:rPr kumimoji="1" lang="en-US" altLang="ko-KR" sz="1050" b="1" dirty="0">
                    <a:solidFill>
                      <a:srgbClr val="000000"/>
                    </a:solidFill>
                    <a:latin typeface="HY동녘M" pitchFamily="18" charset="-127"/>
                    <a:ea typeface="HY동녘M" pitchFamily="18" charset="-127"/>
                  </a:rPr>
                  <a:t>Log-in</a:t>
                </a:r>
              </a:p>
              <a:p>
                <a:pPr algn="ctr" eaLnBrk="0" fontAlgn="base" latinLnBrk="0" hangingPunct="0">
                  <a:lnSpc>
                    <a:spcPct val="150000"/>
                  </a:lnSpc>
                  <a:spcAft>
                    <a:spcPct val="0"/>
                  </a:spcAft>
                  <a:defRPr/>
                </a:pPr>
                <a:r>
                  <a:rPr kumimoji="1" lang="en-US" altLang="ko-KR" sz="1050" b="1" dirty="0">
                    <a:solidFill>
                      <a:srgbClr val="000000"/>
                    </a:solidFill>
                    <a:latin typeface="HY동녘M" pitchFamily="18" charset="-127"/>
                    <a:ea typeface="HY동녘M" pitchFamily="18" charset="-127"/>
                  </a:rPr>
                  <a:t>(Korean.net)</a:t>
                </a:r>
              </a:p>
            </p:txBody>
          </p:sp>
          <p:sp>
            <p:nvSpPr>
              <p:cNvPr id="73" name="모서리가 둥근 직사각형 72">
                <a:extLst>
                  <a:ext uri="{FF2B5EF4-FFF2-40B4-BE49-F238E27FC236}">
                    <a16:creationId xmlns:a16="http://schemas.microsoft.com/office/drawing/2014/main" id="{DC7328BD-6CC3-46CE-ADC5-30ED36013333}"/>
                  </a:ext>
                </a:extLst>
              </p:cNvPr>
              <p:cNvSpPr/>
              <p:nvPr/>
            </p:nvSpPr>
            <p:spPr bwMode="auto">
              <a:xfrm>
                <a:off x="3733331" y="1579211"/>
                <a:ext cx="1512791" cy="686884"/>
              </a:xfrm>
              <a:prstGeom prst="roundRect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0" fontAlgn="base" latinLnBrk="0" hangingPunct="0">
                  <a:lnSpc>
                    <a:spcPct val="150000"/>
                  </a:lnSpc>
                  <a:spcAft>
                    <a:spcPct val="0"/>
                  </a:spcAft>
                  <a:defRPr/>
                </a:pPr>
                <a:r>
                  <a:rPr kumimoji="1" lang="ja-JP" altLang="en-US" sz="1050" b="1" dirty="0">
                    <a:solidFill>
                      <a:srgbClr val="000000"/>
                    </a:solidFill>
                    <a:latin typeface="Yu Gothic" panose="020B0400000000000000" pitchFamily="34" charset="-128"/>
                    <a:ea typeface="Yu Gothic" panose="020B0400000000000000" pitchFamily="34" charset="-128"/>
                  </a:rPr>
                  <a:t>該当事業選択後、</a:t>
                </a:r>
                <a:endParaRPr kumimoji="1" lang="en-US" altLang="ja-JP" sz="1050" b="1" dirty="0">
                  <a:solidFill>
                    <a:srgbClr val="000000"/>
                  </a:solidFill>
                  <a:latin typeface="Yu Gothic" panose="020B0400000000000000" pitchFamily="34" charset="-128"/>
                  <a:ea typeface="Yu Gothic" panose="020B0400000000000000" pitchFamily="34" charset="-128"/>
                </a:endParaRPr>
              </a:p>
              <a:p>
                <a:pPr algn="ctr" eaLnBrk="0" fontAlgn="base" latinLnBrk="0" hangingPunct="0">
                  <a:lnSpc>
                    <a:spcPct val="150000"/>
                  </a:lnSpc>
                  <a:spcAft>
                    <a:spcPct val="0"/>
                  </a:spcAft>
                  <a:defRPr/>
                </a:pPr>
                <a:r>
                  <a:rPr kumimoji="1" lang="ja-JP" altLang="en-US" sz="1050" b="1" dirty="0">
                    <a:solidFill>
                      <a:srgbClr val="000000"/>
                    </a:solidFill>
                    <a:latin typeface="Yu Gothic" panose="020B0400000000000000" pitchFamily="34" charset="-128"/>
                    <a:ea typeface="Yu Gothic" panose="020B0400000000000000" pitchFamily="34" charset="-128"/>
                  </a:rPr>
                  <a:t>申請書作成及び修正</a:t>
                </a:r>
                <a:endParaRPr kumimoji="1" lang="en-US" altLang="ko-KR" sz="1050" b="1" dirty="0">
                  <a:solidFill>
                    <a:srgbClr val="000000"/>
                  </a:solidFill>
                  <a:latin typeface="Yu Gothic" panose="020B0400000000000000" pitchFamily="34" charset="-128"/>
                  <a:ea typeface="Yu Gothic" panose="020B0400000000000000" pitchFamily="34" charset="-128"/>
                </a:endParaRPr>
              </a:p>
            </p:txBody>
          </p:sp>
          <p:sp>
            <p:nvSpPr>
              <p:cNvPr id="74" name="모서리가 둥근 직사각형 73">
                <a:extLst>
                  <a:ext uri="{FF2B5EF4-FFF2-40B4-BE49-F238E27FC236}">
                    <a16:creationId xmlns:a16="http://schemas.microsoft.com/office/drawing/2014/main" id="{70025C2E-0D50-4542-8777-15C7EED951D1}"/>
                  </a:ext>
                </a:extLst>
              </p:cNvPr>
              <p:cNvSpPr/>
              <p:nvPr/>
            </p:nvSpPr>
            <p:spPr bwMode="auto">
              <a:xfrm>
                <a:off x="5897354" y="1579211"/>
                <a:ext cx="1043841" cy="686884"/>
              </a:xfrm>
              <a:prstGeom prst="roundRect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0" latinLnBrk="0" hangingPunct="0">
                  <a:lnSpc>
                    <a:spcPct val="150000"/>
                  </a:lnSpc>
                  <a:defRPr/>
                </a:pPr>
                <a:r>
                  <a:rPr kumimoji="1" lang="ja-JP" altLang="en-US" sz="1050" b="1" dirty="0">
                    <a:solidFill>
                      <a:prstClr val="black"/>
                    </a:solidFill>
                    <a:latin typeface="Yu Gothic" panose="020B0400000000000000" pitchFamily="34" charset="-128"/>
                    <a:ea typeface="Yu Gothic" panose="020B0400000000000000" pitchFamily="34" charset="-128"/>
                  </a:rPr>
                  <a:t>公館提出</a:t>
                </a:r>
                <a:endParaRPr kumimoji="1" lang="en-US" altLang="ko-KR" sz="1050" b="1" dirty="0">
                  <a:solidFill>
                    <a:prstClr val="black"/>
                  </a:solidFill>
                  <a:latin typeface="Yu Gothic" panose="020B0400000000000000" pitchFamily="34" charset="-128"/>
                  <a:ea typeface="Yu Gothic" panose="020B0400000000000000" pitchFamily="34" charset="-128"/>
                </a:endParaRPr>
              </a:p>
              <a:p>
                <a:pPr algn="ctr" eaLnBrk="0" latinLnBrk="0" hangingPunct="0">
                  <a:lnSpc>
                    <a:spcPct val="150000"/>
                  </a:lnSpc>
                  <a:defRPr/>
                </a:pPr>
                <a:r>
                  <a:rPr kumimoji="1" lang="en-US" altLang="ko-KR" sz="1050" b="1" dirty="0">
                    <a:solidFill>
                      <a:prstClr val="black"/>
                    </a:solidFill>
                    <a:latin typeface="Yu Gothic" panose="020B0400000000000000" pitchFamily="34" charset="-128"/>
                    <a:ea typeface="Yu Gothic" panose="020B0400000000000000" pitchFamily="34" charset="-128"/>
                  </a:rPr>
                  <a:t>(</a:t>
                </a:r>
                <a:r>
                  <a:rPr kumimoji="1" lang="ja-JP" altLang="en-US" sz="1050" b="1" dirty="0">
                    <a:solidFill>
                      <a:prstClr val="black"/>
                    </a:solidFill>
                    <a:latin typeface="Yu Gothic" panose="020B0400000000000000" pitchFamily="34" charset="-128"/>
                    <a:ea typeface="Yu Gothic" panose="020B0400000000000000" pitchFamily="34" charset="-128"/>
                  </a:rPr>
                  <a:t>申請完了</a:t>
                </a:r>
                <a:r>
                  <a:rPr kumimoji="1" lang="en-US" altLang="ko-KR" sz="1050" b="1" dirty="0">
                    <a:solidFill>
                      <a:prstClr val="black"/>
                    </a:solidFill>
                    <a:latin typeface="Yu Gothic" panose="020B0400000000000000" pitchFamily="34" charset="-128"/>
                    <a:ea typeface="Yu Gothic" panose="020B0400000000000000" pitchFamily="34" charset="-128"/>
                  </a:rPr>
                  <a:t>)</a:t>
                </a:r>
              </a:p>
            </p:txBody>
          </p:sp>
          <p:sp>
            <p:nvSpPr>
              <p:cNvPr id="6187" name="오른쪽 화살표 74">
                <a:extLst>
                  <a:ext uri="{FF2B5EF4-FFF2-40B4-BE49-F238E27FC236}">
                    <a16:creationId xmlns:a16="http://schemas.microsoft.com/office/drawing/2014/main" id="{D9CC32F5-0D29-4D91-AC53-BB46E399D29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67521" y="1847212"/>
                <a:ext cx="252028" cy="252028"/>
              </a:xfrm>
              <a:prstGeom prst="rightArrow">
                <a:avLst>
                  <a:gd name="adj1" fmla="val 50000"/>
                  <a:gd name="adj2" fmla="val 50000"/>
                </a:avLst>
              </a:prstGeom>
              <a:solidFill>
                <a:srgbClr val="9CC6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 algn="ctr">
                    <a:solidFill>
                      <a:srgbClr val="000000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</a:extLst>
            </p:spPr>
            <p:txBody>
              <a:bodyPr lIns="89992" tIns="0" rIns="17999" bIns="0" anchor="ctr"/>
              <a:lstStyle>
                <a:lvl1pPr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1pPr>
                <a:lvl2pPr marL="742950" indent="-285750"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2pPr>
                <a:lvl3pPr marL="1143000" indent="-228600"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3pPr>
                <a:lvl4pPr marL="1600200" indent="-228600"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4pPr>
                <a:lvl5pPr marL="2057400" indent="-228600"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9pPr>
              </a:lstStyle>
              <a:p>
                <a:pPr algn="ctr" eaLnBrk="0" fontAlgn="base" latinLnBrk="0" hangingPunct="0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600" b="1">
                  <a:solidFill>
                    <a:srgbClr val="000000"/>
                  </a:solidFill>
                  <a:latin typeface="가는각진제목체"/>
                  <a:ea typeface="가는각진제목체"/>
                  <a:cs typeface="가는각진제목체"/>
                </a:endParaRPr>
              </a:p>
            </p:txBody>
          </p:sp>
          <p:sp>
            <p:nvSpPr>
              <p:cNvPr id="6188" name="오른쪽 화살표 75">
                <a:extLst>
                  <a:ext uri="{FF2B5EF4-FFF2-40B4-BE49-F238E27FC236}">
                    <a16:creationId xmlns:a16="http://schemas.microsoft.com/office/drawing/2014/main" id="{6DFF38A7-A313-4D5D-815F-BD18198F1F8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418226" y="1847212"/>
                <a:ext cx="252028" cy="252028"/>
              </a:xfrm>
              <a:prstGeom prst="rightArrow">
                <a:avLst>
                  <a:gd name="adj1" fmla="val 50000"/>
                  <a:gd name="adj2" fmla="val 50000"/>
                </a:avLst>
              </a:prstGeom>
              <a:solidFill>
                <a:srgbClr val="9CC6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 algn="ctr">
                    <a:solidFill>
                      <a:srgbClr val="000000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</a:extLst>
            </p:spPr>
            <p:txBody>
              <a:bodyPr lIns="89992" tIns="0" rIns="17999" bIns="0" anchor="ctr"/>
              <a:lstStyle>
                <a:lvl1pPr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1pPr>
                <a:lvl2pPr marL="742950" indent="-285750"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2pPr>
                <a:lvl3pPr marL="1143000" indent="-228600"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3pPr>
                <a:lvl4pPr marL="1600200" indent="-228600"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4pPr>
                <a:lvl5pPr marL="2057400" indent="-228600"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9pPr>
              </a:lstStyle>
              <a:p>
                <a:pPr algn="ctr" eaLnBrk="0" fontAlgn="base" latinLnBrk="0" hangingPunct="0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 sz="1600" b="1">
                  <a:solidFill>
                    <a:srgbClr val="000000"/>
                  </a:solidFill>
                  <a:latin typeface="가는각진제목체"/>
                  <a:ea typeface="가는각진제목체"/>
                  <a:cs typeface="가는각진제목체"/>
                </a:endParaRPr>
              </a:p>
            </p:txBody>
          </p:sp>
        </p:grpSp>
        <p:sp>
          <p:nvSpPr>
            <p:cNvPr id="55" name="모서리가 둥근 직사각형 159">
              <a:extLst>
                <a:ext uri="{FF2B5EF4-FFF2-40B4-BE49-F238E27FC236}">
                  <a16:creationId xmlns:a16="http://schemas.microsoft.com/office/drawing/2014/main" id="{837423EC-2114-449B-A18B-98CECF16E4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28271" y="2390647"/>
              <a:ext cx="215000" cy="201357"/>
            </a:xfrm>
            <a:prstGeom prst="roundRect">
              <a:avLst>
                <a:gd name="adj" fmla="val 50000"/>
              </a:avLst>
            </a:prstGeom>
            <a:solidFill>
              <a:srgbClr val="6600FF"/>
            </a:solidFill>
            <a:ln w="3175">
              <a:noFill/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lIns="0" tIns="0" rIns="0" bIns="0" anchor="ctr" anchorCtr="1">
              <a:spAutoFit/>
            </a:bodyPr>
            <a:lstStyle>
              <a:lvl1pPr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1pPr>
              <a:lvl2pPr marL="742950" indent="-285750"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2pPr>
              <a:lvl3pPr marL="1143000" indent="-228600"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3pPr>
              <a:lvl4pPr marL="1600200" indent="-228600"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4pPr>
              <a:lvl5pPr marL="2057400" indent="-228600"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5pPr>
              <a:lvl6pPr marL="2514600" indent="-228600" defTabSz="776288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6pPr>
              <a:lvl7pPr marL="2971800" indent="-228600" defTabSz="776288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7pPr>
              <a:lvl8pPr marL="3429000" indent="-228600" defTabSz="776288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8pPr>
              <a:lvl9pPr marL="3886200" indent="-228600" defTabSz="776288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9pPr>
            </a:lstStyle>
            <a:p>
              <a:pPr algn="ctr" fontAlgn="base" latinLnBrk="0">
                <a:spcBef>
                  <a:spcPct val="0"/>
                </a:spcBef>
                <a:spcAft>
                  <a:spcPct val="0"/>
                </a:spcAft>
              </a:pPr>
              <a:r>
                <a:rPr kumimoji="0" lang="en-US" altLang="ko-KR" sz="800" b="1">
                  <a:solidFill>
                    <a:srgbClr val="FFFFFF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1</a:t>
              </a:r>
            </a:p>
          </p:txBody>
        </p:sp>
        <p:sp>
          <p:nvSpPr>
            <p:cNvPr id="79" name="모서리가 둥근 직사각형 159">
              <a:extLst>
                <a:ext uri="{FF2B5EF4-FFF2-40B4-BE49-F238E27FC236}">
                  <a16:creationId xmlns:a16="http://schemas.microsoft.com/office/drawing/2014/main" id="{CA3A3941-1818-438F-B54C-26CA0A40EE3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97838" y="2390647"/>
              <a:ext cx="200979" cy="201357"/>
            </a:xfrm>
            <a:prstGeom prst="roundRect">
              <a:avLst>
                <a:gd name="adj" fmla="val 50000"/>
              </a:avLst>
            </a:prstGeom>
            <a:solidFill>
              <a:srgbClr val="6600FF"/>
            </a:solidFill>
            <a:ln w="3175">
              <a:noFill/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lIns="0" tIns="0" rIns="0" bIns="0" anchor="ctr" anchorCtr="1">
              <a:spAutoFit/>
            </a:bodyPr>
            <a:lstStyle>
              <a:lvl1pPr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1pPr>
              <a:lvl2pPr marL="742950" indent="-285750"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2pPr>
              <a:lvl3pPr marL="1143000" indent="-228600"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3pPr>
              <a:lvl4pPr marL="1600200" indent="-228600"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4pPr>
              <a:lvl5pPr marL="2057400" indent="-228600"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5pPr>
              <a:lvl6pPr marL="2514600" indent="-228600" defTabSz="776288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6pPr>
              <a:lvl7pPr marL="2971800" indent="-228600" defTabSz="776288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7pPr>
              <a:lvl8pPr marL="3429000" indent="-228600" defTabSz="776288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8pPr>
              <a:lvl9pPr marL="3886200" indent="-228600" defTabSz="776288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9pPr>
            </a:lstStyle>
            <a:p>
              <a:pPr algn="ctr" fontAlgn="base" latinLnBrk="0">
                <a:spcBef>
                  <a:spcPct val="0"/>
                </a:spcBef>
                <a:spcAft>
                  <a:spcPct val="0"/>
                </a:spcAft>
              </a:pPr>
              <a:r>
                <a:rPr kumimoji="0" lang="en-US" altLang="ko-KR" sz="800" b="1">
                  <a:solidFill>
                    <a:srgbClr val="FFFFFF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</a:t>
              </a:r>
            </a:p>
          </p:txBody>
        </p:sp>
        <p:sp>
          <p:nvSpPr>
            <p:cNvPr id="81" name="모서리가 둥근 직사각형 159">
              <a:extLst>
                <a:ext uri="{FF2B5EF4-FFF2-40B4-BE49-F238E27FC236}">
                  <a16:creationId xmlns:a16="http://schemas.microsoft.com/office/drawing/2014/main" id="{84EA9E18-7E30-43B6-9388-B790CF6ECA7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83674" y="2389770"/>
              <a:ext cx="200978" cy="203111"/>
            </a:xfrm>
            <a:prstGeom prst="roundRect">
              <a:avLst>
                <a:gd name="adj" fmla="val 50000"/>
              </a:avLst>
            </a:prstGeom>
            <a:solidFill>
              <a:srgbClr val="6600FF"/>
            </a:solidFill>
            <a:ln w="3175">
              <a:noFill/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lIns="0" tIns="0" rIns="0" bIns="0" anchor="ctr" anchorCtr="1">
              <a:spAutoFit/>
            </a:bodyPr>
            <a:lstStyle>
              <a:lvl1pPr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1pPr>
              <a:lvl2pPr marL="742950" indent="-285750"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2pPr>
              <a:lvl3pPr marL="1143000" indent="-228600"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3pPr>
              <a:lvl4pPr marL="1600200" indent="-228600"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4pPr>
              <a:lvl5pPr marL="2057400" indent="-228600"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5pPr>
              <a:lvl6pPr marL="2514600" indent="-228600" defTabSz="776288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6pPr>
              <a:lvl7pPr marL="2971800" indent="-228600" defTabSz="776288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7pPr>
              <a:lvl8pPr marL="3429000" indent="-228600" defTabSz="776288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8pPr>
              <a:lvl9pPr marL="3886200" indent="-228600" defTabSz="776288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9pPr>
            </a:lstStyle>
            <a:p>
              <a:pPr algn="ctr" fontAlgn="base" latinLnBrk="0">
                <a:spcBef>
                  <a:spcPct val="0"/>
                </a:spcBef>
                <a:spcAft>
                  <a:spcPct val="0"/>
                </a:spcAft>
              </a:pPr>
              <a:r>
                <a:rPr kumimoji="0" lang="en-US" altLang="ko-KR" sz="800" b="1">
                  <a:solidFill>
                    <a:srgbClr val="FFFFFF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3</a:t>
              </a:r>
            </a:p>
          </p:txBody>
        </p:sp>
      </p:grpSp>
      <p:sp>
        <p:nvSpPr>
          <p:cNvPr id="6169" name="직사각형 83">
            <a:extLst>
              <a:ext uri="{FF2B5EF4-FFF2-40B4-BE49-F238E27FC236}">
                <a16:creationId xmlns:a16="http://schemas.microsoft.com/office/drawing/2014/main" id="{0F07009F-B341-4915-BAFC-5582BA1F40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87488" y="4508501"/>
            <a:ext cx="9144000" cy="2016125"/>
          </a:xfrm>
          <a:prstGeom prst="rect">
            <a:avLst/>
          </a:prstGeom>
          <a:solidFill>
            <a:srgbClr val="EAEAE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marL="742950" indent="-28575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2pPr>
            <a:lvl3pPr marL="1143000" indent="-22860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3pPr>
            <a:lvl4pPr marL="1600200" indent="-22860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4pPr>
            <a:lvl5pPr marL="2057400" indent="-22860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9pPr>
          </a:lstStyle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ko-KR" altLang="en-US">
              <a:solidFill>
                <a:srgbClr val="000000"/>
              </a:solidFill>
            </a:endParaRPr>
          </a:p>
        </p:txBody>
      </p:sp>
      <p:grpSp>
        <p:nvGrpSpPr>
          <p:cNvPr id="6170" name="그룹 90">
            <a:extLst>
              <a:ext uri="{FF2B5EF4-FFF2-40B4-BE49-F238E27FC236}">
                <a16:creationId xmlns:a16="http://schemas.microsoft.com/office/drawing/2014/main" id="{BD840261-1CB8-419A-9B5B-7A98AA1268F1}"/>
              </a:ext>
            </a:extLst>
          </p:cNvPr>
          <p:cNvGrpSpPr>
            <a:grpSpLocks/>
          </p:cNvGrpSpPr>
          <p:nvPr/>
        </p:nvGrpSpPr>
        <p:grpSpPr bwMode="auto">
          <a:xfrm>
            <a:off x="1630364" y="4652963"/>
            <a:ext cx="5329237" cy="863600"/>
            <a:chOff x="416496" y="4978623"/>
            <a:chExt cx="5328592" cy="683028"/>
          </a:xfrm>
        </p:grpSpPr>
        <p:sp>
          <p:nvSpPr>
            <p:cNvPr id="6181" name="직사각형 86">
              <a:extLst>
                <a:ext uri="{FF2B5EF4-FFF2-40B4-BE49-F238E27FC236}">
                  <a16:creationId xmlns:a16="http://schemas.microsoft.com/office/drawing/2014/main" id="{549843A4-1758-487A-9797-CB10BA88DC3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7607" y="4978623"/>
              <a:ext cx="1225402" cy="179546"/>
            </a:xfrm>
            <a:prstGeom prst="rect">
              <a:avLst/>
            </a:prstGeom>
            <a:solidFill>
              <a:srgbClr val="EAEAEA"/>
            </a:soli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fontAlgn="base" latinLnBrk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ja-JP" altLang="en-US" sz="1050" b="1" dirty="0">
                  <a:solidFill>
                    <a:srgbClr val="000000"/>
                  </a:solidFill>
                  <a:latin typeface="Yu Gothic" panose="020B0400000000000000" pitchFamily="34" charset="-128"/>
                  <a:ea typeface="Yu Gothic" panose="020B0400000000000000" pitchFamily="34" charset="-128"/>
                </a:rPr>
                <a:t>注意事項</a:t>
              </a:r>
              <a:endParaRPr kumimoji="1" lang="ko-KR" altLang="en-US" sz="1050" b="1" dirty="0">
                <a:solidFill>
                  <a:srgbClr val="000000"/>
                </a:solidFill>
                <a:latin typeface="Yu Gothic" panose="020B0400000000000000" pitchFamily="34" charset="-128"/>
                <a:ea typeface="HY동녘M" pitchFamily="18" charset="-127"/>
              </a:endParaRPr>
            </a:p>
          </p:txBody>
        </p:sp>
        <p:sp>
          <p:nvSpPr>
            <p:cNvPr id="6178" name="직사각형 87">
              <a:extLst>
                <a:ext uri="{FF2B5EF4-FFF2-40B4-BE49-F238E27FC236}">
                  <a16:creationId xmlns:a16="http://schemas.microsoft.com/office/drawing/2014/main" id="{54FC6059-9942-44DA-9F45-65D36547979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6496" y="5194359"/>
              <a:ext cx="5328592" cy="467292"/>
            </a:xfrm>
            <a:prstGeom prst="rect">
              <a:avLst/>
            </a:prstGeom>
            <a:solidFill>
              <a:srgbClr val="EAEAE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1pPr>
              <a:lvl2pPr marL="742950" indent="-285750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2pPr>
              <a:lvl3pPr marL="1143000" indent="-228600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3pPr>
              <a:lvl4pPr marL="1600200" indent="-228600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4pPr>
              <a:lvl5pPr marL="2057400" indent="-228600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9pPr>
            </a:lstStyle>
            <a:p>
              <a:pPr fontAlgn="base" latinLnBrk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FontTx/>
                <a:buChar char="-"/>
              </a:pPr>
              <a:r>
                <a:rPr lang="ko-KR" altLang="en-US" dirty="0">
                  <a:solidFill>
                    <a:srgbClr val="000000"/>
                  </a:solidFill>
                  <a:latin typeface="Yu Gothic" panose="020B0400000000000000" pitchFamily="34" charset="-128"/>
                  <a:ea typeface="HY동녘M" pitchFamily="18" charset="-127"/>
                </a:rPr>
                <a:t> </a:t>
              </a:r>
              <a:r>
                <a:rPr lang="ja-JP" altLang="en-US" dirty="0">
                  <a:solidFill>
                    <a:srgbClr val="000000"/>
                  </a:solidFill>
                  <a:latin typeface="Yu Gothic" panose="020B0400000000000000" pitchFamily="34" charset="-128"/>
                  <a:ea typeface="Yu Gothic" panose="020B0400000000000000" pitchFamily="34" charset="-128"/>
                </a:rPr>
                <a:t>オンライン申請なしで</a:t>
              </a:r>
              <a:r>
                <a:rPr lang="ko-KR" altLang="en-US" dirty="0">
                  <a:solidFill>
                    <a:srgbClr val="000000"/>
                  </a:solidFill>
                  <a:latin typeface="Yu Gothic" panose="020B0400000000000000" pitchFamily="34" charset="-128"/>
                  <a:ea typeface="HY동녘M" pitchFamily="18" charset="-127"/>
                </a:rPr>
                <a:t> </a:t>
              </a:r>
              <a:r>
                <a:rPr lang="ja-JP" altLang="en-US" dirty="0">
                  <a:solidFill>
                    <a:srgbClr val="000000"/>
                  </a:solidFill>
                  <a:latin typeface="Yu Gothic" panose="020B0400000000000000" pitchFamily="34" charset="-128"/>
                  <a:ea typeface="Yu Gothic" panose="020B0400000000000000" pitchFamily="34" charset="-128"/>
                </a:rPr>
                <a:t>公館</a:t>
              </a:r>
              <a:r>
                <a:rPr lang="en-US" altLang="ko-KR" dirty="0">
                  <a:solidFill>
                    <a:srgbClr val="000000"/>
                  </a:solidFill>
                  <a:latin typeface="Yu Gothic" panose="020B0400000000000000" pitchFamily="34" charset="-128"/>
                  <a:ea typeface="Yu Gothic" panose="020B0400000000000000" pitchFamily="34" charset="-128"/>
                </a:rPr>
                <a:t>(</a:t>
              </a:r>
              <a:r>
                <a:rPr lang="ja-JP" altLang="en-US" dirty="0">
                  <a:solidFill>
                    <a:srgbClr val="000000"/>
                  </a:solidFill>
                  <a:latin typeface="Yu Gothic" panose="020B0400000000000000" pitchFamily="34" charset="-128"/>
                  <a:ea typeface="Yu Gothic" panose="020B0400000000000000" pitchFamily="34" charset="-128"/>
                </a:rPr>
                <a:t>オフライン</a:t>
              </a:r>
              <a:r>
                <a:rPr lang="en-US" altLang="ko-KR" dirty="0">
                  <a:solidFill>
                    <a:srgbClr val="000000"/>
                  </a:solidFill>
                  <a:latin typeface="Yu Gothic" panose="020B0400000000000000" pitchFamily="34" charset="-128"/>
                  <a:ea typeface="Yu Gothic" panose="020B0400000000000000" pitchFamily="34" charset="-128"/>
                </a:rPr>
                <a:t>) </a:t>
              </a:r>
              <a:r>
                <a:rPr lang="ja-JP" altLang="en-US" dirty="0">
                  <a:solidFill>
                    <a:srgbClr val="000000"/>
                  </a:solidFill>
                  <a:latin typeface="Yu Gothic" panose="020B0400000000000000" pitchFamily="34" charset="-128"/>
                  <a:ea typeface="Yu Gothic" panose="020B0400000000000000" pitchFamily="34" charset="-128"/>
                </a:rPr>
                <a:t>提出のみの場合、受付不可</a:t>
              </a:r>
              <a:endParaRPr lang="en-US" altLang="ko-KR" dirty="0">
                <a:solidFill>
                  <a:srgbClr val="000000"/>
                </a:solidFill>
                <a:latin typeface="Yu Gothic" panose="020B0400000000000000" pitchFamily="34" charset="-128"/>
                <a:ea typeface="Yu Gothic" panose="020B0400000000000000" pitchFamily="34" charset="-128"/>
              </a:endParaRPr>
            </a:p>
            <a:p>
              <a:pPr fontAlgn="base" latinLnBrk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FontTx/>
                <a:buChar char="-"/>
              </a:pPr>
              <a:r>
                <a:rPr lang="en-US" altLang="ko-KR" dirty="0">
                  <a:solidFill>
                    <a:srgbClr val="000000"/>
                  </a:solidFill>
                  <a:latin typeface="Yu Gothic" panose="020B0400000000000000" pitchFamily="34" charset="-128"/>
                  <a:ea typeface="Yu Gothic" panose="020B0400000000000000" pitchFamily="34" charset="-128"/>
                </a:rPr>
                <a:t> </a:t>
              </a:r>
              <a:r>
                <a:rPr lang="ja-JP" altLang="en-US" dirty="0">
                  <a:solidFill>
                    <a:srgbClr val="000000"/>
                  </a:solidFill>
                  <a:latin typeface="Yu Gothic" panose="020B0400000000000000" pitchFamily="34" charset="-128"/>
                  <a:ea typeface="Yu Gothic" panose="020B0400000000000000" pitchFamily="34" charset="-128"/>
                </a:rPr>
                <a:t>個人重複加入などによる申請が摘発された場合、書類脱落優先対象に選定される場合有り</a:t>
              </a:r>
              <a:endParaRPr lang="en-US" altLang="ko-KR" dirty="0">
                <a:solidFill>
                  <a:srgbClr val="000000"/>
                </a:solidFill>
                <a:latin typeface="Yu Gothic" panose="020B0400000000000000" pitchFamily="34" charset="-128"/>
                <a:ea typeface="Yu Gothic" panose="020B0400000000000000" pitchFamily="34" charset="-128"/>
              </a:endParaRPr>
            </a:p>
            <a:p>
              <a:pPr fontAlgn="base" latinLnBrk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dirty="0">
                  <a:solidFill>
                    <a:srgbClr val="000000"/>
                  </a:solidFill>
                  <a:latin typeface="Yu Gothic" panose="020B0400000000000000" pitchFamily="34" charset="-128"/>
                  <a:ea typeface="Yu Gothic" panose="020B0400000000000000" pitchFamily="34" charset="-128"/>
                </a:rPr>
                <a:t> </a:t>
              </a:r>
              <a:r>
                <a:rPr lang="ko-KR" altLang="ko-KR" dirty="0">
                  <a:solidFill>
                    <a:srgbClr val="000000"/>
                  </a:solidFill>
                  <a:latin typeface="Yu Gothic" panose="020B0400000000000000" pitchFamily="34" charset="-128"/>
                  <a:ea typeface="HY동녘M" pitchFamily="18" charset="-127"/>
                </a:rPr>
                <a:t>※</a:t>
              </a:r>
              <a:r>
                <a:rPr lang="en-US" altLang="ko-KR" dirty="0">
                  <a:solidFill>
                    <a:srgbClr val="000000"/>
                  </a:solidFill>
                  <a:latin typeface="Yu Gothic" panose="020B0400000000000000" pitchFamily="34" charset="-128"/>
                  <a:ea typeface="Yu Gothic" panose="020B0400000000000000" pitchFamily="34" charset="-128"/>
                </a:rPr>
                <a:t> </a:t>
              </a:r>
              <a:r>
                <a:rPr lang="ja-JP" altLang="en-US" dirty="0">
                  <a:solidFill>
                    <a:srgbClr val="000000"/>
                  </a:solidFill>
                  <a:latin typeface="Yu Gothic" panose="020B0400000000000000" pitchFamily="34" charset="-128"/>
                  <a:ea typeface="Yu Gothic" panose="020B0400000000000000" pitchFamily="34" charset="-128"/>
                </a:rPr>
                <a:t>詳しい利用方法、また重要なお知らせはコリアンネットで案内の予定</a:t>
              </a:r>
              <a:r>
                <a:rPr lang="ko-KR" altLang="en-US" dirty="0">
                  <a:solidFill>
                    <a:srgbClr val="000000"/>
                  </a:solidFill>
                  <a:latin typeface="Yu Gothic" panose="020B0400000000000000" pitchFamily="34" charset="-128"/>
                  <a:ea typeface="HY동녘M" pitchFamily="18" charset="-127"/>
                </a:rPr>
                <a:t> </a:t>
              </a:r>
              <a:endParaRPr lang="en-US" altLang="ko-KR" dirty="0">
                <a:solidFill>
                  <a:srgbClr val="000000"/>
                </a:solidFill>
                <a:latin typeface="Yu Gothic" panose="020B0400000000000000" pitchFamily="34" charset="-128"/>
                <a:ea typeface="Yu Gothic" panose="020B0400000000000000" pitchFamily="34" charset="-128"/>
              </a:endParaRPr>
            </a:p>
          </p:txBody>
        </p:sp>
      </p:grpSp>
      <p:grpSp>
        <p:nvGrpSpPr>
          <p:cNvPr id="6171" name="그룹 91">
            <a:extLst>
              <a:ext uri="{FF2B5EF4-FFF2-40B4-BE49-F238E27FC236}">
                <a16:creationId xmlns:a16="http://schemas.microsoft.com/office/drawing/2014/main" id="{32F10AD8-2CAC-4722-A0D2-1482616675CF}"/>
              </a:ext>
            </a:extLst>
          </p:cNvPr>
          <p:cNvGrpSpPr>
            <a:grpSpLocks/>
          </p:cNvGrpSpPr>
          <p:nvPr/>
        </p:nvGrpSpPr>
        <p:grpSpPr bwMode="auto">
          <a:xfrm>
            <a:off x="1630364" y="5661025"/>
            <a:ext cx="5329237" cy="863600"/>
            <a:chOff x="416496" y="4952903"/>
            <a:chExt cx="5328592" cy="863165"/>
          </a:xfrm>
        </p:grpSpPr>
        <p:sp>
          <p:nvSpPr>
            <p:cNvPr id="6179" name="직사각형 95">
              <a:extLst>
                <a:ext uri="{FF2B5EF4-FFF2-40B4-BE49-F238E27FC236}">
                  <a16:creationId xmlns:a16="http://schemas.microsoft.com/office/drawing/2014/main" id="{00CD4B04-866F-4AE2-8E53-B16813BBBFA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5068" y="4952903"/>
              <a:ext cx="1223814" cy="179298"/>
            </a:xfrm>
            <a:prstGeom prst="rect">
              <a:avLst/>
            </a:prstGeom>
            <a:solidFill>
              <a:srgbClr val="EAEAEA"/>
            </a:soli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fontAlgn="base" latinLnBrk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ja-JP" altLang="en-US" sz="1050" b="1" dirty="0">
                  <a:solidFill>
                    <a:srgbClr val="000000"/>
                  </a:solidFill>
                  <a:latin typeface="Yu Gothic" panose="020B0400000000000000" pitchFamily="34" charset="-128"/>
                  <a:ea typeface="Yu Gothic" panose="020B0400000000000000" pitchFamily="34" charset="-128"/>
                </a:rPr>
                <a:t>お問合せ</a:t>
              </a:r>
              <a:endParaRPr kumimoji="1" lang="ko-KR" altLang="en-US" sz="1050" b="1" dirty="0">
                <a:solidFill>
                  <a:srgbClr val="000000"/>
                </a:solidFill>
                <a:latin typeface="Yu Gothic" panose="020B0400000000000000" pitchFamily="34" charset="-128"/>
                <a:ea typeface="HY동녘M" pitchFamily="18" charset="-127"/>
              </a:endParaRPr>
            </a:p>
          </p:txBody>
        </p:sp>
        <p:sp>
          <p:nvSpPr>
            <p:cNvPr id="6176" name="직사각형 93">
              <a:extLst>
                <a:ext uri="{FF2B5EF4-FFF2-40B4-BE49-F238E27FC236}">
                  <a16:creationId xmlns:a16="http://schemas.microsoft.com/office/drawing/2014/main" id="{3DDBE3E6-C103-4C05-8823-9051E6E449D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6496" y="5167998"/>
              <a:ext cx="5328592" cy="648070"/>
            </a:xfrm>
            <a:prstGeom prst="rect">
              <a:avLst/>
            </a:prstGeom>
            <a:solidFill>
              <a:srgbClr val="EAEAE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1pPr>
              <a:lvl2pPr marL="742950" indent="-285750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2pPr>
              <a:lvl3pPr marL="1143000" indent="-228600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3pPr>
              <a:lvl4pPr marL="1600200" indent="-228600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4pPr>
              <a:lvl5pPr marL="2057400" indent="-228600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9pPr>
            </a:lstStyle>
            <a:p>
              <a:pPr fontAlgn="base" latinLnBrk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FontTx/>
                <a:buChar char="-"/>
              </a:pPr>
              <a:r>
                <a:rPr lang="ko-KR" altLang="en-US" dirty="0">
                  <a:solidFill>
                    <a:srgbClr val="000000"/>
                  </a:solidFill>
                  <a:latin typeface="HY동녘M" pitchFamily="18" charset="-127"/>
                  <a:ea typeface="HY동녘M" pitchFamily="18" charset="-127"/>
                </a:rPr>
                <a:t> </a:t>
              </a:r>
              <a:r>
                <a:rPr lang="ja-JP" altLang="en-US" dirty="0">
                  <a:solidFill>
                    <a:srgbClr val="000000"/>
                  </a:solidFill>
                  <a:latin typeface="Yu Gothic" panose="020B0400000000000000" pitchFamily="34" charset="-128"/>
                  <a:ea typeface="Yu Gothic" panose="020B0400000000000000" pitchFamily="34" charset="-128"/>
                </a:rPr>
                <a:t>在外同胞財団</a:t>
              </a:r>
              <a:r>
                <a:rPr lang="ko-KR" altLang="en-US" dirty="0">
                  <a:solidFill>
                    <a:srgbClr val="000000"/>
                  </a:solidFill>
                  <a:latin typeface="Yu Gothic" panose="020B0400000000000000" pitchFamily="34" charset="-128"/>
                  <a:ea typeface="HY동녘M" pitchFamily="18" charset="-127"/>
                </a:rPr>
                <a:t> </a:t>
              </a:r>
              <a:r>
                <a:rPr lang="en-US" altLang="ko-KR" dirty="0">
                  <a:solidFill>
                    <a:srgbClr val="000000"/>
                  </a:solidFill>
                  <a:latin typeface="Yu Gothic" panose="020B0400000000000000" pitchFamily="34" charset="-128"/>
                  <a:ea typeface="Yu Gothic" panose="020B0400000000000000" pitchFamily="34" charset="-128"/>
                </a:rPr>
                <a:t>e-</a:t>
              </a:r>
              <a:r>
                <a:rPr lang="ja-JP" altLang="en-US" dirty="0">
                  <a:solidFill>
                    <a:srgbClr val="000000"/>
                  </a:solidFill>
                  <a:latin typeface="Yu Gothic" panose="020B0400000000000000" pitchFamily="34" charset="-128"/>
                  <a:ea typeface="Yu Gothic" panose="020B0400000000000000" pitchFamily="34" charset="-128"/>
                </a:rPr>
                <a:t>韓民族事業部</a:t>
              </a:r>
              <a:endParaRPr lang="en-US" altLang="ko-KR" dirty="0">
                <a:solidFill>
                  <a:srgbClr val="000000"/>
                </a:solidFill>
                <a:latin typeface="Yu Gothic" panose="020B0400000000000000" pitchFamily="34" charset="-128"/>
                <a:ea typeface="Yu Gothic" panose="020B0400000000000000" pitchFamily="34" charset="-128"/>
              </a:endParaRPr>
            </a:p>
            <a:p>
              <a:pPr fontAlgn="base" latinLnBrk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FontTx/>
                <a:buChar char="-"/>
              </a:pPr>
              <a:r>
                <a:rPr lang="en-US" altLang="ko-KR" dirty="0">
                  <a:solidFill>
                    <a:srgbClr val="000000"/>
                  </a:solidFill>
                  <a:latin typeface="HY동녘M" pitchFamily="18" charset="-127"/>
                  <a:ea typeface="HY동녘M" pitchFamily="18" charset="-127"/>
                </a:rPr>
                <a:t> Tel : </a:t>
              </a:r>
              <a:r>
                <a:rPr lang="en-US" altLang="ko-KR" dirty="0" smtClean="0">
                  <a:solidFill>
                    <a:srgbClr val="000000"/>
                  </a:solidFill>
                  <a:latin typeface="HY동녘M" pitchFamily="18" charset="-127"/>
                  <a:ea typeface="HY동녘M" pitchFamily="18" charset="-127"/>
                </a:rPr>
                <a:t>82-2-3415-0193,82-64-786-0293</a:t>
              </a:r>
              <a:endParaRPr lang="en-US" altLang="ko-KR" dirty="0">
                <a:solidFill>
                  <a:srgbClr val="000000"/>
                </a:solidFill>
                <a:latin typeface="HY동녘M" pitchFamily="18" charset="-127"/>
                <a:ea typeface="HY동녘M" pitchFamily="18" charset="-127"/>
              </a:endParaRPr>
            </a:p>
            <a:p>
              <a:pPr fontAlgn="base" latinLnBrk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FontTx/>
                <a:buChar char="-"/>
              </a:pPr>
              <a:r>
                <a:rPr lang="en-US" altLang="ko-KR" dirty="0">
                  <a:solidFill>
                    <a:srgbClr val="000000"/>
                  </a:solidFill>
                  <a:latin typeface="HY동녘M" pitchFamily="18" charset="-127"/>
                  <a:ea typeface="HY동녘M" pitchFamily="18" charset="-127"/>
                </a:rPr>
                <a:t> E-mail : pms01@okf.or.kr</a:t>
              </a:r>
              <a:endParaRPr lang="ko-KR" altLang="en-US" dirty="0">
                <a:solidFill>
                  <a:srgbClr val="000000"/>
                </a:solidFill>
                <a:latin typeface="HY동녘M" pitchFamily="18" charset="-127"/>
                <a:ea typeface="HY동녘M" pitchFamily="18" charset="-127"/>
              </a:endParaRPr>
            </a:p>
          </p:txBody>
        </p:sp>
      </p:grpSp>
      <p:sp>
        <p:nvSpPr>
          <p:cNvPr id="6172" name="모서리가 둥근 직사각형 31">
            <a:extLst>
              <a:ext uri="{FF2B5EF4-FFF2-40B4-BE49-F238E27FC236}">
                <a16:creationId xmlns:a16="http://schemas.microsoft.com/office/drawing/2014/main" id="{F83884D7-73DF-4850-9594-DA22F0C641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03389" y="4652963"/>
            <a:ext cx="142875" cy="144462"/>
          </a:xfrm>
          <a:prstGeom prst="roundRect">
            <a:avLst>
              <a:gd name="adj" fmla="val 16667"/>
            </a:avLst>
          </a:prstGeom>
          <a:solidFill>
            <a:srgbClr val="00B0F0"/>
          </a:solidFill>
          <a:ln w="12700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marL="742950" indent="-28575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2pPr>
            <a:lvl3pPr marL="1143000" indent="-22860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3pPr>
            <a:lvl4pPr marL="1600200" indent="-22860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4pPr>
            <a:lvl5pPr marL="2057400" indent="-22860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9pPr>
          </a:lstStyle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ko-KR" altLang="en-US">
              <a:solidFill>
                <a:srgbClr val="000000"/>
              </a:solidFill>
            </a:endParaRPr>
          </a:p>
        </p:txBody>
      </p:sp>
      <p:sp>
        <p:nvSpPr>
          <p:cNvPr id="6173" name="모서리가 둥근 직사각형 32">
            <a:extLst>
              <a:ext uri="{FF2B5EF4-FFF2-40B4-BE49-F238E27FC236}">
                <a16:creationId xmlns:a16="http://schemas.microsoft.com/office/drawing/2014/main" id="{2520B4AA-1582-4316-A236-ED2400FFCF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03388" y="5662614"/>
            <a:ext cx="144462" cy="142875"/>
          </a:xfrm>
          <a:prstGeom prst="roundRect">
            <a:avLst>
              <a:gd name="adj" fmla="val 16667"/>
            </a:avLst>
          </a:prstGeom>
          <a:solidFill>
            <a:srgbClr val="00B0F0"/>
          </a:solidFill>
          <a:ln w="12700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marL="742950" indent="-28575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2pPr>
            <a:lvl3pPr marL="1143000" indent="-22860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3pPr>
            <a:lvl4pPr marL="1600200" indent="-22860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4pPr>
            <a:lvl5pPr marL="2057400" indent="-22860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9pPr>
          </a:lstStyle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ko-KR" altLang="en-US">
              <a:solidFill>
                <a:srgbClr val="000000"/>
              </a:solidFill>
            </a:endParaRPr>
          </a:p>
        </p:txBody>
      </p:sp>
      <p:sp>
        <p:nvSpPr>
          <p:cNvPr id="32" name="Rectangle 4">
            <a:extLst>
              <a:ext uri="{FF2B5EF4-FFF2-40B4-BE49-F238E27FC236}">
                <a16:creationId xmlns:a16="http://schemas.microsoft.com/office/drawing/2014/main" id="{01EF00BF-1B51-4DC6-939D-7AD4970359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17475"/>
            <a:ext cx="9906000" cy="357188"/>
          </a:xfrm>
          <a:prstGeom prst="rect">
            <a:avLst/>
          </a:prstGeom>
          <a:solidFill>
            <a:srgbClr val="0099CC"/>
          </a:solidFill>
          <a:ln>
            <a:miter lim="800000"/>
            <a:headEnd/>
            <a:tailEnd/>
          </a:ln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ja-JP" altLang="en-US" sz="1600" b="1" kern="0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財団招請事業申請＿オンラインシステム＿利用方法（個人用）</a:t>
            </a:r>
            <a:r>
              <a:rPr kumimoji="1" lang="ja-JP" altLang="en-US" sz="1600" b="1" kern="0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　</a:t>
            </a:r>
            <a:endParaRPr kumimoji="1" lang="ko-KR" altLang="en-US" sz="1600" b="1" kern="0" dirty="0">
              <a:solidFill>
                <a:srgbClr val="FFFFFF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보고서 개요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FFFFFF"/>
      </a:accent1>
      <a:accent2>
        <a:srgbClr val="3333CC"/>
      </a:accent2>
      <a:accent3>
        <a:srgbClr val="FFFFFF"/>
      </a:accent3>
      <a:accent4>
        <a:srgbClr val="000000"/>
      </a:accent4>
      <a:accent5>
        <a:srgbClr val="FFFFFF"/>
      </a:accent5>
      <a:accent6>
        <a:srgbClr val="2D2DB9"/>
      </a:accent6>
      <a:hlink>
        <a:srgbClr val="CCCCFF"/>
      </a:hlink>
      <a:folHlink>
        <a:srgbClr val="B2B2B2"/>
      </a:folHlink>
    </a:clrScheme>
    <a:fontScheme name="산출물표준-파워포인트-가로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EAEAEA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바탕체" pitchFamily="17" charset="-127"/>
            <a:ea typeface="바탕체" pitchFamily="17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EAEAEA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바탕체" pitchFamily="17" charset="-127"/>
            <a:ea typeface="바탕체" pitchFamily="17" charset="-127"/>
          </a:defRPr>
        </a:defPPr>
      </a:lstStyle>
    </a:lnDef>
  </a:objectDefaults>
  <a:extraClrSchemeLst>
    <a:extraClrScheme>
      <a:clrScheme name="산출물표준-파워포인트-가로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산출물표준-파워포인트-가로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산출물표준-파워포인트-가로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산출물표준-파워포인트-가로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산출물표준-파워포인트-가로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산출물표준-파워포인트-가로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산출물표준-파워포인트-가로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536</Words>
  <Application>Microsoft Office PowerPoint</Application>
  <PresentationFormat>와이드스크린</PresentationFormat>
  <Paragraphs>32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9" baseType="lpstr">
      <vt:lpstr>HY동녘M</vt:lpstr>
      <vt:lpstr>Yu Gothic</vt:lpstr>
      <vt:lpstr>가는각진제목체</vt:lpstr>
      <vt:lpstr>굴림</vt:lpstr>
      <vt:lpstr>맑은 고딕</vt:lpstr>
      <vt:lpstr>바탕체</vt:lpstr>
      <vt:lpstr>Arial</vt:lpstr>
      <vt:lpstr>보고서 개요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Yesong An</dc:creator>
  <cp:lastModifiedBy>김주동</cp:lastModifiedBy>
  <cp:revision>8</cp:revision>
  <dcterms:created xsi:type="dcterms:W3CDTF">2019-02-25T13:42:29Z</dcterms:created>
  <dcterms:modified xsi:type="dcterms:W3CDTF">2020-01-31T01:24:34Z</dcterms:modified>
</cp:coreProperties>
</file>